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518" r:id="rId5"/>
    <p:sldId id="541" r:id="rId6"/>
    <p:sldId id="496" r:id="rId7"/>
    <p:sldId id="543" r:id="rId8"/>
    <p:sldId id="276" r:id="rId9"/>
    <p:sldId id="579" r:id="rId10"/>
    <p:sldId id="563" r:id="rId11"/>
    <p:sldId id="570" r:id="rId12"/>
    <p:sldId id="571" r:id="rId13"/>
    <p:sldId id="572" r:id="rId14"/>
    <p:sldId id="573" r:id="rId15"/>
    <p:sldId id="574" r:id="rId16"/>
    <p:sldId id="576" r:id="rId17"/>
    <p:sldId id="577" r:id="rId18"/>
    <p:sldId id="578" r:id="rId19"/>
    <p:sldId id="5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eesh Sasidharan" initials="AS" lastIdx="25" clrIdx="0">
    <p:extLst>
      <p:ext uri="{19B8F6BF-5375-455C-9EA6-DF929625EA0E}">
        <p15:presenceInfo xmlns:p15="http://schemas.microsoft.com/office/powerpoint/2012/main" userId="S-1-5-21-606747145-1993962763-1060284298-32740" providerId="AD"/>
      </p:ext>
    </p:extLst>
  </p:cmAuthor>
  <p:cmAuthor id="2" name="Aneesh Sasidharan" initials="AS [2]" lastIdx="7" clrIdx="1">
    <p:extLst>
      <p:ext uri="{19B8F6BF-5375-455C-9EA6-DF929625EA0E}">
        <p15:presenceInfo xmlns:p15="http://schemas.microsoft.com/office/powerpoint/2012/main" userId="S::aneesh.sasidharan@bcone.com::c30499dc-7eb6-4ec6-b4bc-50e7636737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4EAF1-4489-4A3F-B7C7-F257F7E40E6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C0B0F-1E16-4210-B3F7-319780339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7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30C9-4518-4E04-AEFA-78584557F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D1D3B-72A7-4A6D-9292-968D7C04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953E1-65EE-4C92-9612-20A56E16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B1936-C6FD-4430-9858-61344CBE73AE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D4344-ECB1-400A-A438-D6017EE5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F0CCA-7A01-402A-BF9D-92087134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5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58B4-087C-49B2-8AF0-10C8CE13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03245-B1F4-4C52-9EE4-43DBF3983A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9E177-F61A-4210-976E-F1C922E69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46833-E473-4C03-840D-C0C3709EC8D5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B6B92-5FDD-49CD-ABD6-A0201BC2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28FBE-AF6C-4BD5-BFDF-0ECF32C9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F85CF4-218E-4163-A5E1-FFB38970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BD7FA-0FF6-489A-9845-E12C6B234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AFA44-FFB8-4710-BB82-14FBDB597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0C80E-D98D-4089-B1FB-6929BBA78595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03CCC-D277-45CE-9056-E79788AB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4D977-67DA-4BFE-AE59-C6075A744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blank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36269" y="131868"/>
            <a:ext cx="9232852" cy="1036904"/>
          </a:xfrm>
        </p:spPr>
        <p:txBody>
          <a:bodyPr anchor="t">
            <a:noAutofit/>
          </a:bodyPr>
          <a:lstStyle>
            <a:lvl1pPr algn="l">
              <a:defRPr sz="3600" b="1" cap="none" baseline="0">
                <a:solidFill>
                  <a:srgbClr val="0044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N" dirty="0"/>
              <a:t>Heading 01 – Calibri Light(Headings) Bold 36pt maximum 2 lines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664619" y="6368496"/>
            <a:ext cx="527381" cy="365125"/>
          </a:xfrm>
        </p:spPr>
        <p:txBody>
          <a:bodyPr/>
          <a:lstStyle>
            <a:lvl1pPr algn="ctr">
              <a:defRPr sz="1400">
                <a:solidFill>
                  <a:srgbClr val="004492"/>
                </a:solidFill>
              </a:defRPr>
            </a:lvl1pPr>
          </a:lstStyle>
          <a:p>
            <a:fld id="{4FC429FB-BC1C-4DEB-A69E-2ECBDC4EC432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44D4B-9184-41BC-AFE8-BA16A2698AFA}"/>
              </a:ext>
            </a:extLst>
          </p:cNvPr>
          <p:cNvSpPr txBox="1"/>
          <p:nvPr userDrawn="1"/>
        </p:nvSpPr>
        <p:spPr>
          <a:xfrm>
            <a:off x="3999942" y="6467600"/>
            <a:ext cx="4192117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80" kern="1200" dirty="0">
                <a:solidFill>
                  <a:schemeClr val="bg1">
                    <a:lumMod val="6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+mn-cs"/>
              </a:rPr>
              <a:t>Copyright © 2019 Bristlecone. All rights reserved.</a:t>
            </a:r>
            <a:endParaRPr lang="en-IN" sz="108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17E55-F400-436D-9A6D-32E2CF76DE29}"/>
              </a:ext>
            </a:extLst>
          </p:cNvPr>
          <p:cNvPicPr/>
          <p:nvPr userDrawn="1"/>
        </p:nvPicPr>
        <p:blipFill rotWithShape="1">
          <a:blip r:embed="rId2"/>
          <a:srcRect t="25510" b="18307"/>
          <a:stretch/>
        </p:blipFill>
        <p:spPr>
          <a:xfrm>
            <a:off x="10651441" y="141238"/>
            <a:ext cx="1304290" cy="4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5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7885-62C3-48FE-8213-DBD03D59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CF0DF-6485-4941-84E4-AB1A60B3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2E4BB-1E6C-4732-AC4C-2951F2B7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61E6-D69A-43CB-B26D-F23E71F78653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AB986-C8B3-4F32-9AF4-B00E4466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783DF-6E98-40D0-AF2C-5DEFBEAA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3AD1-A096-4270-B67C-D435A962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A5B4E-82C8-4757-A6A4-29A633F7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5240-9205-4B23-8D35-FF343B0F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2369-A243-489A-ABCF-95918526DF8B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67780-744D-4E47-8635-2E0FF7FE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78AAC-95C8-4DD7-B63B-C5A2BC7B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3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C693-6C6B-461F-9BDE-1A8AAD6D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427A-9D41-4F20-9DEE-CB2E7E614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195EE-C679-4B77-BF0B-F19ED3DA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BD998-077C-4B0A-8848-856E4F1D0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7C10B-0E35-4B08-8DEC-C19AA6C131D2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A9D13-9973-4944-BE7B-A86A4CF2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CE894-9E5E-48EE-9AC6-6942810C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1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7824-EA58-4607-AB73-13EA82FA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9D319-54E5-459C-9164-6A7B3CA43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457A0-D92D-4606-8A75-2FFDEBAD1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F15CC-2E93-4E15-BDB0-31B21E942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8FE44-8E49-42FB-A2A2-B9D6599E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A24CBA-C361-4196-9256-BB04B68E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F7CD-DBD8-42FA-AADF-E56FEFE9AA3C}" type="datetime1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4A8DE-21BE-4F99-8511-0C95B957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1FD542-2B09-4365-9B83-AAC92FB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AA546-6C6C-4077-ACD7-BCB60038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6D380-A0BD-41F2-870C-D6696845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241F4-90ED-47C0-9E2B-7C5E93A576D1}" type="datetime1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B73214-5BF8-4A6D-A47C-B5208A81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4C88-3284-48DF-8275-5BDADC6E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5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34F79-0971-4150-BCA7-473AD39E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1CA6-0BE4-47E7-8512-9D4C3FA6DB31}" type="datetime1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3206EE-1310-4B43-83B2-5DAFD335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54030-EA0B-487F-8860-914BCD5B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7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75A4-24FD-4635-BFDC-22CC3C17F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9A470-09AF-478F-B962-3A60A27C3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829B71-7682-41CA-A9EB-769FF209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C4388-908E-4DF2-9D06-82B507F9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EC72-44E3-4DF5-9D8C-8D5BF1BE15F2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0D6BC-7442-4350-B98A-8A3823CF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ACEF3-9E8A-430E-BF8D-60EF696AE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E25E-444E-4DC7-9E4D-07E83CE7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844E2-55B3-4D1A-AB3A-D574AFDD7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D426-777A-4333-A284-4133D0A25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9AA97-BFC7-4C04-843A-3E2A262B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28FB-8F14-4944-94CA-C518A26D8571}" type="datetime1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AFDD9-CE04-4DFC-B1D0-BDAEE573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08C75-A7F0-463D-B67B-FAD2CC618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1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B4F9F-4719-48C2-B389-4948E352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B46A8-C49E-4D38-A348-1AE15E9B4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31AA1-ECC9-4CB6-8208-49267B0EF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4DDF-B8A4-4FA8-B37E-9BF9E1C6B561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2CD64-53AF-4F52-8C6C-ED2E3F428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6E7AC-FFF2-4F55-B934-7970C1CFE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FC0E-84F3-453A-86DB-2D21159EC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674AB-2FB9-4D4C-9BA7-DA987F22DB18}"/>
              </a:ext>
            </a:extLst>
          </p:cNvPr>
          <p:cNvSpPr txBox="1"/>
          <p:nvPr/>
        </p:nvSpPr>
        <p:spPr>
          <a:xfrm>
            <a:off x="0" y="2412134"/>
            <a:ext cx="12192000" cy="17851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Ariba Sourcing User Manual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Responding Auction (Supplier)</a:t>
            </a:r>
          </a:p>
        </p:txBody>
      </p:sp>
    </p:spTree>
    <p:extLst>
      <p:ext uri="{BB962C8B-B14F-4D97-AF65-F5344CB8AC3E}">
        <p14:creationId xmlns:p14="http://schemas.microsoft.com/office/powerpoint/2010/main" val="152997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F5B5E1-0C50-4080-8766-C78779F94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7" y="858128"/>
            <a:ext cx="11324492" cy="55051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8" y="131868"/>
            <a:ext cx="9920605" cy="1036904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Reviewing Prerequisites – Accept/Reject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08A83-81F2-454B-B127-0420E91F78A4}"/>
              </a:ext>
            </a:extLst>
          </p:cNvPr>
          <p:cNvSpPr/>
          <p:nvPr/>
        </p:nvSpPr>
        <p:spPr>
          <a:xfrm>
            <a:off x="4414305" y="1526343"/>
            <a:ext cx="1269043" cy="316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10</a:t>
            </a:fld>
            <a:endParaRPr lang="en-IN" dirty="0"/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A07178B0-2B16-450C-B813-87D972BF1ECF}"/>
              </a:ext>
            </a:extLst>
          </p:cNvPr>
          <p:cNvSpPr/>
          <p:nvPr/>
        </p:nvSpPr>
        <p:spPr>
          <a:xfrm>
            <a:off x="6627142" y="1068010"/>
            <a:ext cx="2508688" cy="801859"/>
          </a:xfrm>
          <a:prstGeom prst="accentBorderCallout1">
            <a:avLst>
              <a:gd name="adj1" fmla="val 18750"/>
              <a:gd name="adj2" fmla="val -8333"/>
              <a:gd name="adj3" fmla="val 86456"/>
              <a:gd name="adj4" fmla="val -37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Click on </a:t>
            </a:r>
            <a:r>
              <a:rPr lang="en-US" b="1" dirty="0"/>
              <a:t>View Bidder Agreement</a:t>
            </a:r>
          </a:p>
        </p:txBody>
      </p:sp>
      <p:sp>
        <p:nvSpPr>
          <p:cNvPr id="9" name="Callout: Line with Border and Accent Bar 8">
            <a:extLst>
              <a:ext uri="{FF2B5EF4-FFF2-40B4-BE49-F238E27FC236}">
                <a16:creationId xmlns:a16="http://schemas.microsoft.com/office/drawing/2014/main" id="{9BB7F2BD-D055-4789-BCEF-E727AF5098C8}"/>
              </a:ext>
            </a:extLst>
          </p:cNvPr>
          <p:cNvSpPr/>
          <p:nvPr/>
        </p:nvSpPr>
        <p:spPr>
          <a:xfrm>
            <a:off x="8985219" y="1997612"/>
            <a:ext cx="2479949" cy="1871003"/>
          </a:xfrm>
          <a:prstGeom prst="accentBorderCallout1">
            <a:avLst>
              <a:gd name="adj1" fmla="val 18750"/>
              <a:gd name="adj2" fmla="val -8333"/>
              <a:gd name="adj3" fmla="val 129302"/>
              <a:gd name="adj4" fmla="val 4198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Supplier Accepting Bidder Agreement &amp; T&amp;C of Emirates Steel. In Comment Box Supplier can give his comment if he is not agreeing to any of ES T&amp;C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4370A0-700D-4812-8E8A-74B8E4CE9E3D}"/>
              </a:ext>
            </a:extLst>
          </p:cNvPr>
          <p:cNvSpPr/>
          <p:nvPr/>
        </p:nvSpPr>
        <p:spPr>
          <a:xfrm>
            <a:off x="10156874" y="4337537"/>
            <a:ext cx="1125415" cy="318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6810CB-7821-4F4C-B5AC-644D379B1DDA}"/>
              </a:ext>
            </a:extLst>
          </p:cNvPr>
          <p:cNvSpPr/>
          <p:nvPr/>
        </p:nvSpPr>
        <p:spPr>
          <a:xfrm>
            <a:off x="9720775" y="5964702"/>
            <a:ext cx="912056" cy="335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Callout 1 (Border and Accent Bar) 7">
            <a:extLst>
              <a:ext uri="{FF2B5EF4-FFF2-40B4-BE49-F238E27FC236}">
                <a16:creationId xmlns:a16="http://schemas.microsoft.com/office/drawing/2014/main" id="{3B987BDE-50DC-42B9-BD75-71F25B5F341E}"/>
              </a:ext>
            </a:extLst>
          </p:cNvPr>
          <p:cNvSpPr/>
          <p:nvPr/>
        </p:nvSpPr>
        <p:spPr>
          <a:xfrm>
            <a:off x="6808764" y="5409320"/>
            <a:ext cx="1645920" cy="597583"/>
          </a:xfrm>
          <a:prstGeom prst="accentBorderCallout1">
            <a:avLst>
              <a:gd name="adj1" fmla="val 55673"/>
              <a:gd name="adj2" fmla="val 105753"/>
              <a:gd name="adj3" fmla="val 139974"/>
              <a:gd name="adj4" fmla="val 176844"/>
            </a:avLst>
          </a:prstGeom>
          <a:solidFill>
            <a:schemeClr val="accent1"/>
          </a:solidFill>
          <a:ln w="63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2. Click 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77728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1DEF6AC-9F72-4627-A987-19D40960F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" y="815926"/>
            <a:ext cx="11282289" cy="555376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8" y="131868"/>
            <a:ext cx="10058105" cy="1036904"/>
          </a:xfrm>
        </p:spPr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Reviewing Prerequisites – Accept/Reject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08A83-81F2-454B-B127-0420E91F78A4}"/>
              </a:ext>
            </a:extLst>
          </p:cNvPr>
          <p:cNvSpPr/>
          <p:nvPr/>
        </p:nvSpPr>
        <p:spPr>
          <a:xfrm>
            <a:off x="5134708" y="3608362"/>
            <a:ext cx="956604" cy="372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11</a:t>
            </a:fld>
            <a:endParaRPr lang="en-IN" dirty="0"/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A07178B0-2B16-450C-B813-87D972BF1ECF}"/>
              </a:ext>
            </a:extLst>
          </p:cNvPr>
          <p:cNvSpPr/>
          <p:nvPr/>
        </p:nvSpPr>
        <p:spPr>
          <a:xfrm>
            <a:off x="7330526" y="2826472"/>
            <a:ext cx="1841610" cy="676384"/>
          </a:xfrm>
          <a:prstGeom prst="accentBorderCallout1">
            <a:avLst>
              <a:gd name="adj1" fmla="val 18750"/>
              <a:gd name="adj2" fmla="val -8333"/>
              <a:gd name="adj3" fmla="val 111414"/>
              <a:gd name="adj4" fmla="val -74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Click on Ok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7221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1D0171-0944-4374-9BB8-4B435C3E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6" y="900332"/>
            <a:ext cx="11310424" cy="54919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Selecting Lots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08A83-81F2-454B-B127-0420E91F78A4}"/>
              </a:ext>
            </a:extLst>
          </p:cNvPr>
          <p:cNvSpPr/>
          <p:nvPr/>
        </p:nvSpPr>
        <p:spPr>
          <a:xfrm>
            <a:off x="7061982" y="1371599"/>
            <a:ext cx="1252024" cy="372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12</a:t>
            </a:fld>
            <a:endParaRPr lang="en-IN" dirty="0"/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A07178B0-2B16-450C-B813-87D972BF1ECF}"/>
              </a:ext>
            </a:extLst>
          </p:cNvPr>
          <p:cNvSpPr/>
          <p:nvPr/>
        </p:nvSpPr>
        <p:spPr>
          <a:xfrm>
            <a:off x="9496951" y="927333"/>
            <a:ext cx="1841610" cy="676384"/>
          </a:xfrm>
          <a:prstGeom prst="accentBorderCallout1">
            <a:avLst>
              <a:gd name="adj1" fmla="val 18750"/>
              <a:gd name="adj2" fmla="val -8333"/>
              <a:gd name="adj3" fmla="val 92695"/>
              <a:gd name="adj4" fmla="val -61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Click on </a:t>
            </a:r>
            <a:r>
              <a:rPr lang="en-US" b="1" dirty="0"/>
              <a:t>Select Lots</a:t>
            </a:r>
          </a:p>
        </p:txBody>
      </p:sp>
    </p:spTree>
    <p:extLst>
      <p:ext uri="{BB962C8B-B14F-4D97-AF65-F5344CB8AC3E}">
        <p14:creationId xmlns:p14="http://schemas.microsoft.com/office/powerpoint/2010/main" val="709946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Selecting Lots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13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95260-2F46-4E69-B784-E19391722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4" y="999444"/>
            <a:ext cx="11240087" cy="53450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8AFF46-20BE-4294-94F0-A08BDC139CD0}"/>
              </a:ext>
            </a:extLst>
          </p:cNvPr>
          <p:cNvSpPr/>
          <p:nvPr/>
        </p:nvSpPr>
        <p:spPr>
          <a:xfrm>
            <a:off x="2461846" y="3179299"/>
            <a:ext cx="3108959" cy="309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3A8DA16B-D6A0-4566-8571-C79A78F72BD5}"/>
              </a:ext>
            </a:extLst>
          </p:cNvPr>
          <p:cNvSpPr/>
          <p:nvPr/>
        </p:nvSpPr>
        <p:spPr>
          <a:xfrm>
            <a:off x="5670537" y="2082018"/>
            <a:ext cx="2151099" cy="829994"/>
          </a:xfrm>
          <a:prstGeom prst="accentBorderCallout1">
            <a:avLst>
              <a:gd name="adj1" fmla="val 18750"/>
              <a:gd name="adj2" fmla="val -8333"/>
              <a:gd name="adj3" fmla="val 138451"/>
              <a:gd name="adj4" fmla="val -98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Select the </a:t>
            </a:r>
            <a:r>
              <a:rPr lang="en-US" b="1" dirty="0"/>
              <a:t>Lot</a:t>
            </a:r>
            <a:r>
              <a:rPr lang="en-US" dirty="0"/>
              <a:t> for which you intend to Bid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57926-32FB-4899-8E1A-177B1B230FEA}"/>
              </a:ext>
            </a:extLst>
          </p:cNvPr>
          <p:cNvSpPr/>
          <p:nvPr/>
        </p:nvSpPr>
        <p:spPr>
          <a:xfrm>
            <a:off x="2771335" y="4529797"/>
            <a:ext cx="1871004" cy="450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4F7428D0-0A77-43FD-84FC-2A05A279BE36}"/>
              </a:ext>
            </a:extLst>
          </p:cNvPr>
          <p:cNvSpPr/>
          <p:nvPr/>
        </p:nvSpPr>
        <p:spPr>
          <a:xfrm>
            <a:off x="6371577" y="4203895"/>
            <a:ext cx="2151099" cy="829994"/>
          </a:xfrm>
          <a:prstGeom prst="accentBorderCallout1">
            <a:avLst>
              <a:gd name="adj1" fmla="val 18750"/>
              <a:gd name="adj2" fmla="val -8333"/>
              <a:gd name="adj3" fmla="val 62180"/>
              <a:gd name="adj4" fmla="val -78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Click </a:t>
            </a:r>
            <a:r>
              <a:rPr lang="en-US" b="1" dirty="0"/>
              <a:t>Submit Selected Lots</a:t>
            </a:r>
          </a:p>
        </p:txBody>
      </p:sp>
      <p:sp>
        <p:nvSpPr>
          <p:cNvPr id="11" name="Callout: Line with Border and Accent Bar 10">
            <a:extLst>
              <a:ext uri="{FF2B5EF4-FFF2-40B4-BE49-F238E27FC236}">
                <a16:creationId xmlns:a16="http://schemas.microsoft.com/office/drawing/2014/main" id="{645748CE-A915-47CE-BD32-65E468431323}"/>
              </a:ext>
            </a:extLst>
          </p:cNvPr>
          <p:cNvSpPr/>
          <p:nvPr/>
        </p:nvSpPr>
        <p:spPr>
          <a:xfrm>
            <a:off x="9196234" y="3179299"/>
            <a:ext cx="2479949" cy="506438"/>
          </a:xfrm>
          <a:prstGeom prst="accentBorderCallout1">
            <a:avLst>
              <a:gd name="adj1" fmla="val 18750"/>
              <a:gd name="adj2" fmla="val -8333"/>
              <a:gd name="adj3" fmla="val 128971"/>
              <a:gd name="adj4" fmla="val -48210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/>
              <a:t>Supplier declined to Bid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A5F18-314C-4AAC-B5F7-24EC35B3B7F3}"/>
              </a:ext>
            </a:extLst>
          </p:cNvPr>
          <p:cNvSpPr/>
          <p:nvPr/>
        </p:nvSpPr>
        <p:spPr>
          <a:xfrm>
            <a:off x="6637605" y="3826412"/>
            <a:ext cx="3181643" cy="3634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9F5BC-4141-4EF5-98AB-37ADEC367AD8}"/>
              </a:ext>
            </a:extLst>
          </p:cNvPr>
          <p:cNvSpPr/>
          <p:nvPr/>
        </p:nvSpPr>
        <p:spPr>
          <a:xfrm>
            <a:off x="726228" y="2676418"/>
            <a:ext cx="1264804" cy="4501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46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C402F97-3EBB-4BBF-8F5C-A83461BD1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" y="829994"/>
            <a:ext cx="11324493" cy="550099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Submitting Response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14</a:t>
            </a:fld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AFF46-20BE-4294-94F0-A08BDC139CD0}"/>
              </a:ext>
            </a:extLst>
          </p:cNvPr>
          <p:cNvSpPr/>
          <p:nvPr/>
        </p:nvSpPr>
        <p:spPr>
          <a:xfrm>
            <a:off x="5190978" y="2672862"/>
            <a:ext cx="2335237" cy="281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3A8DA16B-D6A0-4566-8571-C79A78F72BD5}"/>
              </a:ext>
            </a:extLst>
          </p:cNvPr>
          <p:cNvSpPr/>
          <p:nvPr/>
        </p:nvSpPr>
        <p:spPr>
          <a:xfrm>
            <a:off x="9243730" y="2757267"/>
            <a:ext cx="2151099" cy="731521"/>
          </a:xfrm>
          <a:prstGeom prst="accentBorderCallout1">
            <a:avLst>
              <a:gd name="adj1" fmla="val 18750"/>
              <a:gd name="adj2" fmla="val -8333"/>
              <a:gd name="adj3" fmla="val 6248"/>
              <a:gd name="adj4" fmla="val -76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Input all required values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57926-32FB-4899-8E1A-177B1B230FEA}"/>
              </a:ext>
            </a:extLst>
          </p:cNvPr>
          <p:cNvSpPr/>
          <p:nvPr/>
        </p:nvSpPr>
        <p:spPr>
          <a:xfrm>
            <a:off x="5275385" y="4107767"/>
            <a:ext cx="2067950" cy="281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E31D10-AE82-4BE5-8E9D-629845333A36}"/>
              </a:ext>
            </a:extLst>
          </p:cNvPr>
          <p:cNvSpPr/>
          <p:nvPr/>
        </p:nvSpPr>
        <p:spPr>
          <a:xfrm>
            <a:off x="5258971" y="3699803"/>
            <a:ext cx="2365717" cy="391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55684-FDB7-4338-886D-E7441F1F8E40}"/>
              </a:ext>
            </a:extLst>
          </p:cNvPr>
          <p:cNvCxnSpPr>
            <a:cxnSpLocks/>
          </p:cNvCxnSpPr>
          <p:nvPr/>
        </p:nvCxnSpPr>
        <p:spPr>
          <a:xfrm flipV="1">
            <a:off x="7652825" y="3235570"/>
            <a:ext cx="1406769" cy="703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27280FB-5575-4835-ACAA-2F92928B1EB2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343335" y="3584918"/>
            <a:ext cx="1699846" cy="663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6D1FE-D29D-44D6-841F-E1D4773DFE9B}"/>
              </a:ext>
            </a:extLst>
          </p:cNvPr>
          <p:cNvSpPr/>
          <p:nvPr/>
        </p:nvSpPr>
        <p:spPr>
          <a:xfrm>
            <a:off x="544402" y="2628086"/>
            <a:ext cx="1417133" cy="391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6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989C15D-2FC5-499A-84E0-BED888F8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844062"/>
            <a:ext cx="11338560" cy="556396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Submitting Response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15</a:t>
            </a:fld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AFF46-20BE-4294-94F0-A08BDC139CD0}"/>
              </a:ext>
            </a:extLst>
          </p:cNvPr>
          <p:cNvSpPr/>
          <p:nvPr/>
        </p:nvSpPr>
        <p:spPr>
          <a:xfrm>
            <a:off x="6358599" y="4417256"/>
            <a:ext cx="1983544" cy="323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3A8DA16B-D6A0-4566-8571-C79A78F72BD5}"/>
              </a:ext>
            </a:extLst>
          </p:cNvPr>
          <p:cNvSpPr/>
          <p:nvPr/>
        </p:nvSpPr>
        <p:spPr>
          <a:xfrm>
            <a:off x="9665761" y="3066757"/>
            <a:ext cx="2151099" cy="886265"/>
          </a:xfrm>
          <a:prstGeom prst="accentBorderCallout1">
            <a:avLst>
              <a:gd name="adj1" fmla="val 18750"/>
              <a:gd name="adj2" fmla="val -8333"/>
              <a:gd name="adj3" fmla="val 128561"/>
              <a:gd name="adj4" fmla="val -65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Suppliers submitting Bid Amount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E31D10-AE82-4BE5-8E9D-629845333A36}"/>
              </a:ext>
            </a:extLst>
          </p:cNvPr>
          <p:cNvSpPr/>
          <p:nvPr/>
        </p:nvSpPr>
        <p:spPr>
          <a:xfrm>
            <a:off x="6344528" y="4023359"/>
            <a:ext cx="1828800" cy="337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FF159D-1920-4F11-AC6B-635E0C2DA1A2}"/>
              </a:ext>
            </a:extLst>
          </p:cNvPr>
          <p:cNvSpPr/>
          <p:nvPr/>
        </p:nvSpPr>
        <p:spPr>
          <a:xfrm>
            <a:off x="2160225" y="5557798"/>
            <a:ext cx="1983544" cy="323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llout: Line with Border and Accent Bar 15">
            <a:extLst>
              <a:ext uri="{FF2B5EF4-FFF2-40B4-BE49-F238E27FC236}">
                <a16:creationId xmlns:a16="http://schemas.microsoft.com/office/drawing/2014/main" id="{1984C24F-CCAB-430E-8EDB-A849ACC91906}"/>
              </a:ext>
            </a:extLst>
          </p:cNvPr>
          <p:cNvSpPr/>
          <p:nvPr/>
        </p:nvSpPr>
        <p:spPr>
          <a:xfrm>
            <a:off x="5924587" y="5018460"/>
            <a:ext cx="2151099" cy="886265"/>
          </a:xfrm>
          <a:prstGeom prst="accentBorderCallout1">
            <a:avLst>
              <a:gd name="adj1" fmla="val 18750"/>
              <a:gd name="adj2" fmla="val -8333"/>
              <a:gd name="adj3" fmla="val 75310"/>
              <a:gd name="adj4" fmla="val -80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Click on </a:t>
            </a:r>
            <a:r>
              <a:rPr lang="en-US" b="1" dirty="0"/>
              <a:t>Submit Entire Response</a:t>
            </a:r>
          </a:p>
        </p:txBody>
      </p:sp>
    </p:spTree>
    <p:extLst>
      <p:ext uri="{BB962C8B-B14F-4D97-AF65-F5344CB8AC3E}">
        <p14:creationId xmlns:p14="http://schemas.microsoft.com/office/powerpoint/2010/main" val="143067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16</a:t>
            </a:fld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2674AB-2FB9-4D4C-9BA7-DA987F22DB18}"/>
              </a:ext>
            </a:extLst>
          </p:cNvPr>
          <p:cNvSpPr txBox="1"/>
          <p:nvPr/>
        </p:nvSpPr>
        <p:spPr>
          <a:xfrm>
            <a:off x="0" y="2743216"/>
            <a:ext cx="1219200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Thank You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9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9" y="131868"/>
            <a:ext cx="9232852" cy="752411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13D9AE-D215-4D68-8681-77FF8E327B2B}"/>
              </a:ext>
            </a:extLst>
          </p:cNvPr>
          <p:cNvSpPr txBox="1"/>
          <p:nvPr/>
        </p:nvSpPr>
        <p:spPr>
          <a:xfrm>
            <a:off x="583324" y="925090"/>
            <a:ext cx="11069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goals of this user manual are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Understand the process of accessing Auction Event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/>
              <a:t>Understand the process of responding to Auction Event</a:t>
            </a:r>
          </a:p>
          <a:p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D4745D-3033-4AF4-98DE-70C653BC096E}"/>
              </a:ext>
            </a:extLst>
          </p:cNvPr>
          <p:cNvSpPr/>
          <p:nvPr/>
        </p:nvSpPr>
        <p:spPr>
          <a:xfrm>
            <a:off x="539646" y="884279"/>
            <a:ext cx="11124973" cy="273258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A0B887-7B0F-4ADD-89C7-D9C86A8D849B}"/>
              </a:ext>
            </a:extLst>
          </p:cNvPr>
          <p:cNvSpPr/>
          <p:nvPr/>
        </p:nvSpPr>
        <p:spPr>
          <a:xfrm>
            <a:off x="539647" y="3864068"/>
            <a:ext cx="5336498" cy="24405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Target Audience: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Procurement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Senior Procurement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CEO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F769A-BF24-4EB1-A5CF-5D6EC8D5CDF2}"/>
              </a:ext>
            </a:extLst>
          </p:cNvPr>
          <p:cNvSpPr/>
          <p:nvPr/>
        </p:nvSpPr>
        <p:spPr>
          <a:xfrm>
            <a:off x="6315855" y="3864078"/>
            <a:ext cx="5336498" cy="24405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Course Pre-requisites: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Sourcing Reverse Auction 01_ES_Sourcing_Reverse Auction (Buyer)_2019_04_01</a:t>
            </a:r>
          </a:p>
        </p:txBody>
      </p:sp>
    </p:spTree>
    <p:extLst>
      <p:ext uri="{BB962C8B-B14F-4D97-AF65-F5344CB8AC3E}">
        <p14:creationId xmlns:p14="http://schemas.microsoft.com/office/powerpoint/2010/main" val="326750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C0F19FA6-C88D-437E-9B82-D524EFBD6320}"/>
              </a:ext>
            </a:extLst>
          </p:cNvPr>
          <p:cNvSpPr/>
          <p:nvPr/>
        </p:nvSpPr>
        <p:spPr>
          <a:xfrm>
            <a:off x="319555" y="3517693"/>
            <a:ext cx="11118580" cy="1432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1CABFB-A8C2-48E2-8C47-5621501779D5}"/>
              </a:ext>
            </a:extLst>
          </p:cNvPr>
          <p:cNvSpPr/>
          <p:nvPr/>
        </p:nvSpPr>
        <p:spPr>
          <a:xfrm>
            <a:off x="318663" y="1977913"/>
            <a:ext cx="11119472" cy="14328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20375" y="7557525"/>
            <a:ext cx="527381" cy="365125"/>
          </a:xfrm>
        </p:spPr>
        <p:txBody>
          <a:bodyPr/>
          <a:lstStyle/>
          <a:p>
            <a:fld id="{4FC429FB-BC1C-4DEB-A69E-2ECBDC4EC432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B9DB1D-B241-42E3-9B35-ABE4E49815B0}"/>
              </a:ext>
            </a:extLst>
          </p:cNvPr>
          <p:cNvSpPr txBox="1">
            <a:spLocks/>
          </p:cNvSpPr>
          <p:nvPr/>
        </p:nvSpPr>
        <p:spPr>
          <a:xfrm>
            <a:off x="11620375" y="7557525"/>
            <a:ext cx="527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0449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C429FB-BC1C-4DEB-A69E-2ECBDC4EC432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0532F7EE-8F0A-4EDF-A491-FC57345836F5}"/>
              </a:ext>
            </a:extLst>
          </p:cNvPr>
          <p:cNvSpPr txBox="1">
            <a:spLocks/>
          </p:cNvSpPr>
          <p:nvPr/>
        </p:nvSpPr>
        <p:spPr>
          <a:xfrm>
            <a:off x="236269" y="273762"/>
            <a:ext cx="9232852" cy="10369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none" baseline="0">
                <a:solidFill>
                  <a:srgbClr val="004492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Process Flow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25FE579-4B6B-416E-952F-889866872B7E}"/>
              </a:ext>
            </a:extLst>
          </p:cNvPr>
          <p:cNvSpPr/>
          <p:nvPr/>
        </p:nvSpPr>
        <p:spPr>
          <a:xfrm>
            <a:off x="457426" y="2344240"/>
            <a:ext cx="1965960" cy="81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Login to Supplier Portal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843999D-A5CD-4F23-8721-C828381AC399}"/>
              </a:ext>
            </a:extLst>
          </p:cNvPr>
          <p:cNvSpPr/>
          <p:nvPr/>
        </p:nvSpPr>
        <p:spPr>
          <a:xfrm>
            <a:off x="3535043" y="2344240"/>
            <a:ext cx="1965960" cy="81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Access Auction Event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9A1593B-7D77-4CB0-B381-4AC826F132C6}"/>
              </a:ext>
            </a:extLst>
          </p:cNvPr>
          <p:cNvSpPr/>
          <p:nvPr/>
        </p:nvSpPr>
        <p:spPr>
          <a:xfrm>
            <a:off x="6612660" y="2361672"/>
            <a:ext cx="1965960" cy="81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Review and Accept Bidder Agreement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4967DE-2498-45EA-BAD1-C759491D4B05}"/>
              </a:ext>
            </a:extLst>
          </p:cNvPr>
          <p:cNvSpPr/>
          <p:nvPr/>
        </p:nvSpPr>
        <p:spPr>
          <a:xfrm>
            <a:off x="9382146" y="3832986"/>
            <a:ext cx="1961323" cy="81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Enter Required Details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04B0451-409E-47BD-B1FA-0989A8C9B485}"/>
              </a:ext>
            </a:extLst>
          </p:cNvPr>
          <p:cNvSpPr/>
          <p:nvPr/>
        </p:nvSpPr>
        <p:spPr>
          <a:xfrm>
            <a:off x="6623494" y="3824209"/>
            <a:ext cx="1961323" cy="81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Enter and Submit Responses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D56FD6-8F9E-4E75-A6D2-B440D9DAA798}"/>
              </a:ext>
            </a:extLst>
          </p:cNvPr>
          <p:cNvCxnSpPr>
            <a:stCxn id="22" idx="3"/>
            <a:endCxn id="23" idx="1"/>
          </p:cNvCxnSpPr>
          <p:nvPr/>
        </p:nvCxnSpPr>
        <p:spPr>
          <a:xfrm>
            <a:off x="2423386" y="2753767"/>
            <a:ext cx="1111657" cy="0"/>
          </a:xfrm>
          <a:prstGeom prst="straightConnector1">
            <a:avLst/>
          </a:prstGeom>
          <a:ln w="41275" cmpd="thickThin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8041E26-D7D0-4F28-A9C7-846405595A1A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5501003" y="2753767"/>
            <a:ext cx="1111657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E9D9D47-ECA6-4C6D-BEB3-3D8C30A14FCF}"/>
              </a:ext>
            </a:extLst>
          </p:cNvPr>
          <p:cNvCxnSpPr>
            <a:cxnSpLocks/>
            <a:stCxn id="24" idx="3"/>
            <a:endCxn id="56" idx="1"/>
          </p:cNvCxnSpPr>
          <p:nvPr/>
        </p:nvCxnSpPr>
        <p:spPr>
          <a:xfrm flipV="1">
            <a:off x="8578620" y="2765939"/>
            <a:ext cx="803526" cy="526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C61464-E94F-4151-9370-8BACAE0BD8DA}"/>
              </a:ext>
            </a:extLst>
          </p:cNvPr>
          <p:cNvCxnSpPr>
            <a:cxnSpLocks/>
            <a:stCxn id="25" idx="1"/>
            <a:endCxn id="26" idx="3"/>
          </p:cNvCxnSpPr>
          <p:nvPr/>
        </p:nvCxnSpPr>
        <p:spPr>
          <a:xfrm flipH="1" flipV="1">
            <a:off x="8584817" y="4233736"/>
            <a:ext cx="797329" cy="877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B59928E-82EA-46B8-9CCA-7EC941686782}"/>
              </a:ext>
            </a:extLst>
          </p:cNvPr>
          <p:cNvSpPr/>
          <p:nvPr/>
        </p:nvSpPr>
        <p:spPr>
          <a:xfrm>
            <a:off x="9382146" y="2356412"/>
            <a:ext cx="1965960" cy="8190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Select Lots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F5A3C17-E546-4D36-8EF3-58B52D3FE041}"/>
              </a:ext>
            </a:extLst>
          </p:cNvPr>
          <p:cNvCxnSpPr>
            <a:cxnSpLocks/>
            <a:stCxn id="56" idx="2"/>
            <a:endCxn id="25" idx="0"/>
          </p:cNvCxnSpPr>
          <p:nvPr/>
        </p:nvCxnSpPr>
        <p:spPr>
          <a:xfrm flipH="1">
            <a:off x="10362808" y="3175466"/>
            <a:ext cx="2318" cy="65752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88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 Used in Training Manual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660C-C97F-4E91-AB9D-7266930B6A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4</a:t>
            </a:fld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C5C89-CFD1-4026-90B8-1808F0115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24" y="1796457"/>
            <a:ext cx="8004351" cy="3704074"/>
          </a:xfrm>
          <a:prstGeom prst="rect">
            <a:avLst/>
          </a:prstGeom>
        </p:spPr>
      </p:pic>
      <p:sp>
        <p:nvSpPr>
          <p:cNvPr id="14" name="Callout: Line with Border and Accent Bar 13">
            <a:extLst>
              <a:ext uri="{FF2B5EF4-FFF2-40B4-BE49-F238E27FC236}">
                <a16:creationId xmlns:a16="http://schemas.microsoft.com/office/drawing/2014/main" id="{FCE6E019-5052-42C4-8CDA-F3BB2F76807E}"/>
              </a:ext>
            </a:extLst>
          </p:cNvPr>
          <p:cNvSpPr/>
          <p:nvPr/>
        </p:nvSpPr>
        <p:spPr>
          <a:xfrm>
            <a:off x="9396954" y="3071769"/>
            <a:ext cx="2267665" cy="1153449"/>
          </a:xfrm>
          <a:prstGeom prst="accentBorderCallout1">
            <a:avLst>
              <a:gd name="adj1" fmla="val 18750"/>
              <a:gd name="adj2" fmla="val -8333"/>
              <a:gd name="adj3" fmla="val -41847"/>
              <a:gd name="adj4" fmla="val -7561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Number denotes the sequence of the steps to be followed.</a:t>
            </a:r>
          </a:p>
        </p:txBody>
      </p:sp>
      <p:sp>
        <p:nvSpPr>
          <p:cNvPr id="15" name="Callout: Line with Border and Accent Bar 14">
            <a:extLst>
              <a:ext uri="{FF2B5EF4-FFF2-40B4-BE49-F238E27FC236}">
                <a16:creationId xmlns:a16="http://schemas.microsoft.com/office/drawing/2014/main" id="{70849763-8ED7-4F67-A765-577EA5EC1E36}"/>
              </a:ext>
            </a:extLst>
          </p:cNvPr>
          <p:cNvSpPr/>
          <p:nvPr/>
        </p:nvSpPr>
        <p:spPr>
          <a:xfrm>
            <a:off x="6399181" y="4923806"/>
            <a:ext cx="2267665" cy="1153449"/>
          </a:xfrm>
          <a:prstGeom prst="accentBorderCallout1">
            <a:avLst>
              <a:gd name="adj1" fmla="val 18750"/>
              <a:gd name="adj2" fmla="val -8333"/>
              <a:gd name="adj3" fmla="val -169207"/>
              <a:gd name="adj4" fmla="val -12123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text talks about specific action to be taken.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B6F440-A4AF-4D5B-B82B-93CDCFF933FD}"/>
              </a:ext>
            </a:extLst>
          </p:cNvPr>
          <p:cNvCxnSpPr>
            <a:cxnSpLocks/>
          </p:cNvCxnSpPr>
          <p:nvPr/>
        </p:nvCxnSpPr>
        <p:spPr>
          <a:xfrm flipH="1" flipV="1">
            <a:off x="4852695" y="2713220"/>
            <a:ext cx="4321286" cy="56962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5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74" y="2910548"/>
            <a:ext cx="9232852" cy="1036904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Login To Ariba Supplier Portal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321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CED5-3989-434E-A71D-6B325DEF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33" y="117800"/>
            <a:ext cx="9232852" cy="1036904"/>
          </a:xfrm>
        </p:spPr>
        <p:txBody>
          <a:bodyPr/>
          <a:lstStyle/>
          <a:p>
            <a:r>
              <a:rPr lang="en-US" dirty="0"/>
              <a:t>Supplier Log-In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2342F-5CEC-46E9-884F-D5016D9C583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7D8C8-5D27-40D9-87C3-746D61559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886264"/>
            <a:ext cx="11437034" cy="55151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Callout: Line with Border and Accent Bar 5">
            <a:extLst>
              <a:ext uri="{FF2B5EF4-FFF2-40B4-BE49-F238E27FC236}">
                <a16:creationId xmlns:a16="http://schemas.microsoft.com/office/drawing/2014/main" id="{6FFDC9FD-41BA-4068-AC82-91E0A7A6A022}"/>
              </a:ext>
            </a:extLst>
          </p:cNvPr>
          <p:cNvSpPr/>
          <p:nvPr/>
        </p:nvSpPr>
        <p:spPr>
          <a:xfrm>
            <a:off x="4151892" y="2753961"/>
            <a:ext cx="2267665" cy="477175"/>
          </a:xfrm>
          <a:prstGeom prst="accentBorderCallout1">
            <a:avLst>
              <a:gd name="adj1" fmla="val 18750"/>
              <a:gd name="adj2" fmla="val -8333"/>
              <a:gd name="adj3" fmla="val 99284"/>
              <a:gd name="adj4" fmla="val -37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Enter User Name</a:t>
            </a:r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DB375A41-BEF8-444E-8DBF-B796D2E6CB3D}"/>
              </a:ext>
            </a:extLst>
          </p:cNvPr>
          <p:cNvSpPr/>
          <p:nvPr/>
        </p:nvSpPr>
        <p:spPr>
          <a:xfrm>
            <a:off x="3523534" y="3485271"/>
            <a:ext cx="2267665" cy="477175"/>
          </a:xfrm>
          <a:prstGeom prst="accentBorderCallout1">
            <a:avLst>
              <a:gd name="adj1" fmla="val 18750"/>
              <a:gd name="adj2" fmla="val -8333"/>
              <a:gd name="adj3" fmla="val 35543"/>
              <a:gd name="adj4" fmla="val -34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Enter Password</a:t>
            </a:r>
          </a:p>
        </p:txBody>
      </p:sp>
      <p:sp>
        <p:nvSpPr>
          <p:cNvPr id="8" name="Callout: Line with Border and Accent Bar 7">
            <a:extLst>
              <a:ext uri="{FF2B5EF4-FFF2-40B4-BE49-F238E27FC236}">
                <a16:creationId xmlns:a16="http://schemas.microsoft.com/office/drawing/2014/main" id="{F11D5FC9-7210-4111-85BA-9B5B694CC390}"/>
              </a:ext>
            </a:extLst>
          </p:cNvPr>
          <p:cNvSpPr/>
          <p:nvPr/>
        </p:nvSpPr>
        <p:spPr>
          <a:xfrm>
            <a:off x="3202969" y="4158863"/>
            <a:ext cx="2267665" cy="625697"/>
          </a:xfrm>
          <a:prstGeom prst="accentBorderCallout1">
            <a:avLst>
              <a:gd name="adj1" fmla="val 18750"/>
              <a:gd name="adj2" fmla="val -8333"/>
              <a:gd name="adj3" fmla="val 22649"/>
              <a:gd name="adj4" fmla="val -50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Click on </a:t>
            </a:r>
            <a:r>
              <a:rPr lang="en-US" b="1" dirty="0"/>
              <a:t>Login</a:t>
            </a:r>
            <a:r>
              <a:rPr lang="en-US" dirty="0"/>
              <a:t> Button</a:t>
            </a:r>
          </a:p>
        </p:txBody>
      </p:sp>
    </p:spTree>
    <p:extLst>
      <p:ext uri="{BB962C8B-B14F-4D97-AF65-F5344CB8AC3E}">
        <p14:creationId xmlns:p14="http://schemas.microsoft.com/office/powerpoint/2010/main" val="69906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574" y="2910548"/>
            <a:ext cx="9232852" cy="1036904"/>
          </a:xfrm>
        </p:spPr>
        <p:txBody>
          <a:bodyPr/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Accessing Auction Event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83FDB-3A64-4F8A-89B3-D8B564EE25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017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1CA678-B948-46D2-9ABC-0E71BEF8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70671"/>
            <a:ext cx="11312014" cy="54596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Supplier Dashboard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08A83-81F2-454B-B127-0420E91F78A4}"/>
              </a:ext>
            </a:extLst>
          </p:cNvPr>
          <p:cNvSpPr/>
          <p:nvPr/>
        </p:nvSpPr>
        <p:spPr>
          <a:xfrm>
            <a:off x="2813540" y="3938953"/>
            <a:ext cx="1575581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8</a:t>
            </a:fld>
            <a:endParaRPr lang="en-IN" dirty="0"/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A07178B0-2B16-450C-B813-87D972BF1ECF}"/>
              </a:ext>
            </a:extLst>
          </p:cNvPr>
          <p:cNvSpPr/>
          <p:nvPr/>
        </p:nvSpPr>
        <p:spPr>
          <a:xfrm>
            <a:off x="5130068" y="3432517"/>
            <a:ext cx="2508688" cy="801859"/>
          </a:xfrm>
          <a:prstGeom prst="accentBorderCallout1">
            <a:avLst>
              <a:gd name="adj1" fmla="val 18750"/>
              <a:gd name="adj2" fmla="val -8333"/>
              <a:gd name="adj3" fmla="val 77260"/>
              <a:gd name="adj4" fmla="val -28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Click on </a:t>
            </a:r>
            <a:r>
              <a:rPr lang="en-US" b="1" dirty="0"/>
              <a:t>Auction Event</a:t>
            </a:r>
          </a:p>
        </p:txBody>
      </p:sp>
    </p:spTree>
    <p:extLst>
      <p:ext uri="{BB962C8B-B14F-4D97-AF65-F5344CB8AC3E}">
        <p14:creationId xmlns:p14="http://schemas.microsoft.com/office/powerpoint/2010/main" val="232233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2BE60A-49F7-4B7F-B83C-0BB7568B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29147"/>
            <a:ext cx="11430000" cy="542740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B1E75-B7F3-473F-8E40-F3CFCDCD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Reviewing Prerequisites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08A83-81F2-454B-B127-0420E91F78A4}"/>
              </a:ext>
            </a:extLst>
          </p:cNvPr>
          <p:cNvSpPr/>
          <p:nvPr/>
        </p:nvSpPr>
        <p:spPr>
          <a:xfrm>
            <a:off x="4203290" y="2567353"/>
            <a:ext cx="1784555" cy="382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8E96-4CD6-4183-ABDF-BD2F9B7674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FC429FB-BC1C-4DEB-A69E-2ECBDC4EC432}" type="slidenum">
              <a:rPr lang="en-IN" smtClean="0"/>
              <a:pPr/>
              <a:t>9</a:t>
            </a:fld>
            <a:endParaRPr lang="en-IN" dirty="0"/>
          </a:p>
        </p:txBody>
      </p:sp>
      <p:sp>
        <p:nvSpPr>
          <p:cNvPr id="10" name="Callout: Line with Border and Accent Bar 9">
            <a:extLst>
              <a:ext uri="{FF2B5EF4-FFF2-40B4-BE49-F238E27FC236}">
                <a16:creationId xmlns:a16="http://schemas.microsoft.com/office/drawing/2014/main" id="{A07178B0-2B16-450C-B813-87D972BF1ECF}"/>
              </a:ext>
            </a:extLst>
          </p:cNvPr>
          <p:cNvSpPr/>
          <p:nvPr/>
        </p:nvSpPr>
        <p:spPr>
          <a:xfrm>
            <a:off x="6781886" y="1883936"/>
            <a:ext cx="2508688" cy="801859"/>
          </a:xfrm>
          <a:prstGeom prst="accentBorderCallout1">
            <a:avLst>
              <a:gd name="adj1" fmla="val 18750"/>
              <a:gd name="adj2" fmla="val -8333"/>
              <a:gd name="adj3" fmla="val 86456"/>
              <a:gd name="adj4" fmla="val -37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Click on </a:t>
            </a:r>
            <a:r>
              <a:rPr lang="en-US" b="1" dirty="0"/>
              <a:t>Review Prerequisites</a:t>
            </a:r>
          </a:p>
        </p:txBody>
      </p:sp>
    </p:spTree>
    <p:extLst>
      <p:ext uri="{BB962C8B-B14F-4D97-AF65-F5344CB8AC3E}">
        <p14:creationId xmlns:p14="http://schemas.microsoft.com/office/powerpoint/2010/main" val="1741786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ListForm</Display>
  <Edit>ListForm</Edit>
  <New>ListForm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32C75B5336C10548A7BC9274FE0A5A00" ma:contentTypeVersion="7" ma:contentTypeDescription="Create a new folder." ma:contentTypeScope="" ma:versionID="d78e2dd99e9ab4b0a4978405256fe6cc">
  <xsd:schema xmlns:xsd="http://www.w3.org/2001/XMLSchema" xmlns:xs="http://www.w3.org/2001/XMLSchema" xmlns:p="http://schemas.microsoft.com/office/2006/metadata/properties" xmlns:ns1="http://schemas.microsoft.com/sharepoint/v3" xmlns:ns2="4fcad233-b354-4afd-a318-877ac56a7029" xmlns:ns3="2824dadc-4a21-4275-a042-09f9c1f50df6" targetNamespace="http://schemas.microsoft.com/office/2006/metadata/properties" ma:root="true" ma:fieldsID="a53c584e984940119bf8219eeec6e889" ns1:_="" ns2:_="" ns3:_="">
    <xsd:import namespace="http://schemas.microsoft.com/sharepoint/v3"/>
    <xsd:import namespace="4fcad233-b354-4afd-a318-877ac56a7029"/>
    <xsd:import namespace="2824dadc-4a21-4275-a042-09f9c1f50df6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ad233-b354-4afd-a318-877ac56a7029" elementFormDefault="qualified">
    <xsd:import namespace="http://schemas.microsoft.com/office/2006/documentManagement/types"/>
    <xsd:import namespace="http://schemas.microsoft.com/office/infopath/2007/PartnerControls"/>
    <xsd:element name="SharedWithUsers" ma:index="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4dadc-4a21-4275-a042-09f9c1f50df6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CDD19-D20B-43E6-A0DC-84D01AFD33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3942ED-B381-4262-A9CA-0F24CA27311B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4fcad233-b354-4afd-a318-877ac56a7029"/>
    <ds:schemaRef ds:uri="http://www.w3.org/XML/1998/namespace"/>
    <ds:schemaRef ds:uri="2824dadc-4a21-4275-a042-09f9c1f50df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8DD1D4-E5B5-4E1F-8D9E-7E61038621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cad233-b354-4afd-a318-877ac56a7029"/>
    <ds:schemaRef ds:uri="2824dadc-4a21-4275-a042-09f9c1f50d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288</Words>
  <Application>Microsoft Office PowerPoint</Application>
  <PresentationFormat>Widescreen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Objective</vt:lpstr>
      <vt:lpstr>PowerPoint Presentation</vt:lpstr>
      <vt:lpstr>Notations Used in Training Manual</vt:lpstr>
      <vt:lpstr>Login To Ariba Supplier Portal</vt:lpstr>
      <vt:lpstr>Supplier Log-In Page</vt:lpstr>
      <vt:lpstr>Accessing Auction Event</vt:lpstr>
      <vt:lpstr>Supplier Dashboard</vt:lpstr>
      <vt:lpstr>Reviewing Prerequisites</vt:lpstr>
      <vt:lpstr>Reviewing Prerequisites – Accept/Reject</vt:lpstr>
      <vt:lpstr>Reviewing Prerequisites – Accept/Reject</vt:lpstr>
      <vt:lpstr>Selecting Lots</vt:lpstr>
      <vt:lpstr>Selecting Lots</vt:lpstr>
      <vt:lpstr>Submitting Response</vt:lpstr>
      <vt:lpstr>Submitting Response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Rakesh Joshi</dc:creator>
  <cp:lastModifiedBy>Mangesh Dharmadhikari</cp:lastModifiedBy>
  <cp:revision>221</cp:revision>
  <dcterms:created xsi:type="dcterms:W3CDTF">2019-03-28T08:37:56Z</dcterms:created>
  <dcterms:modified xsi:type="dcterms:W3CDTF">2019-04-01T21:34:43Z</dcterms:modified>
</cp:coreProperties>
</file>